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3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iacentino, Jeanne" initials="PJ" lastIdx="2" clrIdx="0">
    <p:extLst>
      <p:ext uri="{19B8F6BF-5375-455C-9EA6-DF929625EA0E}">
        <p15:presenceInfo xmlns:p15="http://schemas.microsoft.com/office/powerpoint/2012/main" userId="S::Jeanne.Piacentino@caissedesdepots.fr::74ec64bb-3ecb-4528-970c-248a7f5aa82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69" d="100"/>
          <a:sy n="69" d="100"/>
        </p:scale>
        <p:origin x="48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E5F210-2C30-47D8-8874-7B425E7AA43B}" type="datetimeFigureOut">
              <a:rPr lang="fr-FR" smtClean="0"/>
              <a:t>20/10/2021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62A648-E9B9-4C5B-AB2F-12F53C96A0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0220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C85389-0330-41E3-A803-9217B1B34418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3939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274CF5-11C6-4E03-8D61-752DC1D30F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A03EF5A-5F87-4CF8-8F89-E00D26F8DB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A25EC82-5116-4BFD-AF5F-909C9F791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FEC2C-D8B1-4E75-B76D-FFF033384738}" type="datetimeFigureOut">
              <a:rPr lang="fr-FR" smtClean="0"/>
              <a:t>20/10/2021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80D6700-418A-4487-9C2C-BDCBC6E5EC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52F013A-953E-413C-9832-1AAB06233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6FA2A-2E42-4678-A0A3-A7C2AEA009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8855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01A77A-6823-4383-A9F8-7AABD9ACC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F6C1FE9-0974-48F0-B950-4E50532820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1427DF7-63CB-4A00-B92F-9C1E1CF3C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FEC2C-D8B1-4E75-B76D-FFF033384738}" type="datetimeFigureOut">
              <a:rPr lang="fr-FR" smtClean="0"/>
              <a:t>20/10/2021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868C029-A799-4B00-9B75-6680A3CD3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FDF293F-319B-4E9E-87AD-A6465FDE0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6FA2A-2E42-4678-A0A3-A7C2AEA009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1028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AF345CA-C02B-4B2C-AEC7-E40B3B049F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D6894FD-E005-4986-9D6E-C36FD4AF1D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FBD42AD-35A6-4217-BE81-EFF1CA190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FEC2C-D8B1-4E75-B76D-FFF033384738}" type="datetimeFigureOut">
              <a:rPr lang="fr-FR" smtClean="0"/>
              <a:t>20/10/2021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DFED8F7-5878-46A1-9FB6-F43452F45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8786C6F-5419-4B09-A02D-91D6D3AD2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6FA2A-2E42-4678-A0A3-A7C2AEA009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297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876DD8-0131-4E23-B618-DBAD2E521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54E9108-29A3-4409-9EE0-030C8CB703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8BCEA66-15EA-4FD9-8FD9-49CAC2D1C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FEC2C-D8B1-4E75-B76D-FFF033384738}" type="datetimeFigureOut">
              <a:rPr lang="fr-FR" smtClean="0"/>
              <a:t>20/10/2021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FA67473-BFA1-4620-B63A-A64D2097F0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37DA91A-DE4C-4615-BC83-D95DECB85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6FA2A-2E42-4678-A0A3-A7C2AEA009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2300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E011E2-1044-4109-A23F-37634B6E9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8D2CB0F-6BB5-40A3-B4FB-23355974D0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ED0032C-E33C-48BC-90BD-682DD782F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FEC2C-D8B1-4E75-B76D-FFF033384738}" type="datetimeFigureOut">
              <a:rPr lang="fr-FR" smtClean="0"/>
              <a:t>20/10/2021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1E80A5E-1205-4FC6-8454-B1B63BADB6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37BB4A0-D569-4684-9001-A7E52024D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6FA2A-2E42-4678-A0A3-A7C2AEA009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2075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492FCD-B82C-4692-AF01-A3A032D3A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0EEBCAF-2D72-4427-9FB1-D4AA6C2CB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01D0EEC-CB96-4308-AEB0-083367914F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7EE91B8-507B-487C-AF44-B2F4629EA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FEC2C-D8B1-4E75-B76D-FFF033384738}" type="datetimeFigureOut">
              <a:rPr lang="fr-FR" smtClean="0"/>
              <a:t>20/10/2021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3B5F227-0885-4107-BE22-0EA112BA5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5B4D247-4328-4093-9C73-B919EC262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6FA2A-2E42-4678-A0A3-A7C2AEA009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9212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E46384-8283-4A80-92B3-F0780218E3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4FE4C35-EA61-4F49-BA91-8114538036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DDC0156-3E85-47B2-AACD-AA990DD81D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7A17B07-001E-4B9E-A5E6-EFD95D0F0C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F76A6A3-3991-4493-A4B4-CFB71BE0CB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D25B645-E63E-45E0-B759-5F960F9B1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FEC2C-D8B1-4E75-B76D-FFF033384738}" type="datetimeFigureOut">
              <a:rPr lang="fr-FR" smtClean="0"/>
              <a:t>20/10/2021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5F3B651B-263F-471A-BB65-29564340D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4376C19-83B6-47BA-A967-6EF393369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6FA2A-2E42-4678-A0A3-A7C2AEA009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7636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2EA602-E666-437D-AB90-67565A762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2B06130-5B0C-4566-AB96-A743EE1D7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FEC2C-D8B1-4E75-B76D-FFF033384738}" type="datetimeFigureOut">
              <a:rPr lang="fr-FR" smtClean="0"/>
              <a:t>20/10/2021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4311DDA-B309-441B-813D-86B19D582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6F18F0C-9616-40F2-B8D8-0BE3570A0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6FA2A-2E42-4678-A0A3-A7C2AEA009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4303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ADB2E6F-6C03-4089-835D-A79F63219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FEC2C-D8B1-4E75-B76D-FFF033384738}" type="datetimeFigureOut">
              <a:rPr lang="fr-FR" smtClean="0"/>
              <a:t>20/10/2021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6C46778-4E0E-4745-A14A-182A88FE6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53942C9-580D-4BEF-B482-7AA7F941A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6FA2A-2E42-4678-A0A3-A7C2AEA009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1549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6D0FA58-03DF-4E6C-8F99-03B8B765A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40789E3-E019-40D6-BEED-D12A9AF803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EAAA06A-236B-4D57-8DAF-48CB380411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1FB111D-BDCE-41ED-BDD3-2F77B0145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FEC2C-D8B1-4E75-B76D-FFF033384738}" type="datetimeFigureOut">
              <a:rPr lang="fr-FR" smtClean="0"/>
              <a:t>20/10/2021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AD188E0-BF8E-49D8-8389-9D858065D9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AB3DFC7-4C2A-4472-8ABC-22616F783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6FA2A-2E42-4678-A0A3-A7C2AEA009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5277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CDB800-0021-4991-8B7B-5EDFD1AA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5FCC2E8-5ED7-42BF-9896-732BC033FE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9436217-39B5-4BA7-BF61-E6EE06F8BA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F46FB7F-F792-41ED-9BE0-3A05AC285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FEC2C-D8B1-4E75-B76D-FFF033384738}" type="datetimeFigureOut">
              <a:rPr lang="fr-FR" smtClean="0"/>
              <a:t>20/10/2021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29AAC4D-42AD-428A-9BD2-0D733F736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D944A10-B774-4AD2-BEF0-664557249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6FA2A-2E42-4678-A0A3-A7C2AEA009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8486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0D70366-CFE1-49B6-B602-60B434831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3D21C35-47B5-4D71-8F88-81CD0323A0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3BB54CB-ECF9-4514-8F6A-6BAF4C29D3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FEC2C-D8B1-4E75-B76D-FFF033384738}" type="datetimeFigureOut">
              <a:rPr lang="fr-FR" smtClean="0"/>
              <a:t>20/10/2021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5638E2B-143A-4209-B422-454582B8DA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EBC2680-7F92-4764-AD4E-4E299AF560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6FA2A-2E42-4678-A0A3-A7C2AEA0098E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MSIPCMContentMarking" descr="{&quot;HashCode&quot;:967973103,&quot;Placement&quot;:&quot;Footer&quot;,&quot;Top&quot;:519.343,&quot;Left&quot;:0.0,&quot;SlideWidth&quot;:960,&quot;SlideHeight&quot;:540}">
            <a:extLst>
              <a:ext uri="{FF2B5EF4-FFF2-40B4-BE49-F238E27FC236}">
                <a16:creationId xmlns:a16="http://schemas.microsoft.com/office/drawing/2014/main" id="{7FF95F75-4789-4A3F-94CB-239C1DE0DE37}"/>
              </a:ext>
            </a:extLst>
          </p:cNvPr>
          <p:cNvSpPr txBox="1"/>
          <p:nvPr userDrawn="1"/>
        </p:nvSpPr>
        <p:spPr>
          <a:xfrm>
            <a:off x="0" y="6595656"/>
            <a:ext cx="650765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fr-FR" sz="1000">
                <a:solidFill>
                  <a:srgbClr val="A80000"/>
                </a:solidFill>
                <a:latin typeface="Calibri" panose="020F0502020204030204" pitchFamily="34" charset="0"/>
              </a:rPr>
              <a:t>Interne</a:t>
            </a:r>
          </a:p>
        </p:txBody>
      </p:sp>
    </p:spTree>
    <p:extLst>
      <p:ext uri="{BB962C8B-B14F-4D97-AF65-F5344CB8AC3E}">
        <p14:creationId xmlns:p14="http://schemas.microsoft.com/office/powerpoint/2010/main" val="3470169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mailto:h.aubin@rennesmetropole.f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5A639B95-1D84-496B-A5E0-6F61FDD93B41}"/>
              </a:ext>
            </a:extLst>
          </p:cNvPr>
          <p:cNvCxnSpPr>
            <a:cxnSpLocks/>
          </p:cNvCxnSpPr>
          <p:nvPr/>
        </p:nvCxnSpPr>
        <p:spPr>
          <a:xfrm>
            <a:off x="59677" y="448235"/>
            <a:ext cx="11973827" cy="0"/>
          </a:xfrm>
          <a:prstGeom prst="line">
            <a:avLst/>
          </a:prstGeom>
          <a:ln w="28575">
            <a:solidFill>
              <a:srgbClr val="E2000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Image 45">
            <a:extLst>
              <a:ext uri="{FF2B5EF4-FFF2-40B4-BE49-F238E27FC236}">
                <a16:creationId xmlns:a16="http://schemas.microsoft.com/office/drawing/2014/main" id="{0E63330B-F2E4-48FC-B3B4-760C9433D91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5744" y="6011855"/>
            <a:ext cx="1286256" cy="857504"/>
          </a:xfrm>
          <a:prstGeom prst="rect">
            <a:avLst/>
          </a:prstGeom>
        </p:spPr>
      </p:pic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DA6A17AE-F885-4E50-82B5-2AD56454E3E6}"/>
              </a:ext>
            </a:extLst>
          </p:cNvPr>
          <p:cNvCxnSpPr>
            <a:cxnSpLocks/>
          </p:cNvCxnSpPr>
          <p:nvPr/>
        </p:nvCxnSpPr>
        <p:spPr>
          <a:xfrm>
            <a:off x="0" y="6544235"/>
            <a:ext cx="10725912" cy="0"/>
          </a:xfrm>
          <a:prstGeom prst="line">
            <a:avLst/>
          </a:prstGeom>
          <a:ln w="28575">
            <a:solidFill>
              <a:srgbClr val="E2000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852F1D60-F9A0-489C-ABE8-B24819D0DA58}"/>
              </a:ext>
            </a:extLst>
          </p:cNvPr>
          <p:cNvSpPr txBox="1"/>
          <p:nvPr/>
        </p:nvSpPr>
        <p:spPr>
          <a:xfrm>
            <a:off x="59677" y="32410"/>
            <a:ext cx="6103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000091"/>
                </a:solidFill>
                <a:latin typeface="Marianne" panose="02000000000000000000" pitchFamily="50" charset="0"/>
              </a:rPr>
              <a:t>Présentation Conseiller(e) numérique </a:t>
            </a:r>
            <a:r>
              <a:rPr lang="fr-FR" b="1" dirty="0">
                <a:solidFill>
                  <a:srgbClr val="FF0000"/>
                </a:solidFill>
                <a:latin typeface="Marianne" panose="02000000000000000000" pitchFamily="50" charset="0"/>
              </a:rPr>
              <a:t>France Services</a:t>
            </a:r>
          </a:p>
        </p:txBody>
      </p:sp>
      <p:sp>
        <p:nvSpPr>
          <p:cNvPr id="10" name="Sous-titre 6">
            <a:extLst>
              <a:ext uri="{FF2B5EF4-FFF2-40B4-BE49-F238E27FC236}">
                <a16:creationId xmlns:a16="http://schemas.microsoft.com/office/drawing/2014/main" id="{0EC8C688-7E4B-4F8F-948E-25816FD8CB2E}"/>
              </a:ext>
            </a:extLst>
          </p:cNvPr>
          <p:cNvSpPr txBox="1">
            <a:spLocks/>
          </p:cNvSpPr>
          <p:nvPr/>
        </p:nvSpPr>
        <p:spPr>
          <a:xfrm>
            <a:off x="7919909" y="643270"/>
            <a:ext cx="4175051" cy="118346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fr-FR" sz="1200" i="1" dirty="0">
                <a:latin typeface="Marianne" pitchFamily="50" charset="0"/>
              </a:rPr>
              <a:t>(Remplacer ces écritures par vos informations)</a:t>
            </a:r>
            <a:endParaRPr lang="fr-FR" sz="1200" b="1" dirty="0">
              <a:solidFill>
                <a:srgbClr val="000091"/>
              </a:solidFill>
              <a:latin typeface="Marianne" pitchFamily="50" charset="0"/>
            </a:endParaRPr>
          </a:p>
          <a:p>
            <a:pPr algn="just"/>
            <a:r>
              <a:rPr lang="fr-FR" sz="1400" b="1" dirty="0" smtClean="0">
                <a:solidFill>
                  <a:srgbClr val="000091"/>
                </a:solidFill>
                <a:latin typeface="Marianne" pitchFamily="50" charset="0"/>
              </a:rPr>
              <a:t>Rennes Métropole</a:t>
            </a:r>
            <a:endParaRPr lang="fr-FR" sz="1400" b="1" dirty="0">
              <a:solidFill>
                <a:srgbClr val="000091"/>
              </a:solidFill>
              <a:latin typeface="Marianne" pitchFamily="50" charset="0"/>
            </a:endParaRPr>
          </a:p>
          <a:p>
            <a:pPr algn="just"/>
            <a:r>
              <a:rPr lang="fr-FR" sz="1400" b="1" dirty="0" smtClean="0">
                <a:solidFill>
                  <a:srgbClr val="000091"/>
                </a:solidFill>
                <a:latin typeface="Marianne" pitchFamily="50" charset="0"/>
              </a:rPr>
              <a:t>Ille-et-Vilaine / Bretagne</a:t>
            </a:r>
            <a:endParaRPr lang="fr-FR" sz="1400" b="1" dirty="0">
              <a:solidFill>
                <a:srgbClr val="000091"/>
              </a:solidFill>
              <a:latin typeface="Marianne" pitchFamily="50" charset="0"/>
            </a:endParaRPr>
          </a:p>
          <a:p>
            <a:pPr algn="just"/>
            <a:r>
              <a:rPr lang="fr-FR" sz="1400" b="1" dirty="0" smtClean="0">
                <a:solidFill>
                  <a:srgbClr val="000091"/>
                </a:solidFill>
                <a:latin typeface="Marianne" pitchFamily="50" charset="0"/>
              </a:rPr>
              <a:t>Hugues AUBIN </a:t>
            </a:r>
            <a:r>
              <a:rPr lang="fr-FR" sz="1400" b="1" dirty="0" smtClean="0">
                <a:solidFill>
                  <a:srgbClr val="000091"/>
                </a:solidFill>
                <a:latin typeface="Marianne" pitchFamily="50" charset="0"/>
                <a:hlinkClick r:id="rId4"/>
              </a:rPr>
              <a:t>h.aubin@rennesmetropole.fr</a:t>
            </a:r>
            <a:endParaRPr lang="fr-FR" sz="1400" b="1" dirty="0" smtClean="0">
              <a:solidFill>
                <a:srgbClr val="000091"/>
              </a:solidFill>
              <a:latin typeface="Marianne" pitchFamily="50" charset="0"/>
            </a:endParaRPr>
          </a:p>
          <a:p>
            <a:pPr algn="just"/>
            <a:endParaRPr lang="fr-FR" sz="1400" b="1" dirty="0">
              <a:solidFill>
                <a:srgbClr val="000091"/>
              </a:solidFill>
              <a:latin typeface="Marianne" pitchFamily="50" charset="0"/>
            </a:endParaRPr>
          </a:p>
          <a:p>
            <a:pPr algn="just"/>
            <a:endParaRPr lang="fr-FR" sz="1400" b="1" dirty="0">
              <a:solidFill>
                <a:srgbClr val="000091"/>
              </a:solidFill>
              <a:latin typeface="Marianne" pitchFamily="50" charset="0"/>
            </a:endParaRPr>
          </a:p>
          <a:p>
            <a:pPr algn="just"/>
            <a:endParaRPr lang="fr-FR" sz="1400" b="1" dirty="0">
              <a:solidFill>
                <a:srgbClr val="000091"/>
              </a:solidFill>
              <a:latin typeface="Marianne" pitchFamily="50" charset="0"/>
            </a:endParaRPr>
          </a:p>
          <a:p>
            <a:pPr algn="just"/>
            <a:endParaRPr lang="fr-FR" sz="1400" b="1" dirty="0">
              <a:solidFill>
                <a:srgbClr val="000091"/>
              </a:solidFill>
              <a:latin typeface="Marianne" pitchFamily="50" charset="0"/>
            </a:endParaRPr>
          </a:p>
          <a:p>
            <a:pPr algn="just"/>
            <a:endParaRPr lang="fr-FR" sz="1400" b="1" dirty="0">
              <a:solidFill>
                <a:srgbClr val="000091"/>
              </a:solidFill>
              <a:latin typeface="Marianne" pitchFamily="50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0A6077C-488B-430B-BEEF-E417D48FCD9D}"/>
              </a:ext>
            </a:extLst>
          </p:cNvPr>
          <p:cNvSpPr/>
          <p:nvPr/>
        </p:nvSpPr>
        <p:spPr>
          <a:xfrm>
            <a:off x="205768" y="643270"/>
            <a:ext cx="1127051" cy="1265255"/>
          </a:xfrm>
          <a:prstGeom prst="rect">
            <a:avLst/>
          </a:prstGeom>
          <a:solidFill>
            <a:schemeClr val="bg1"/>
          </a:solidFill>
          <a:ln>
            <a:solidFill>
              <a:srgbClr val="0000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ysClr val="windowText" lastClr="000000"/>
                </a:solidFill>
              </a:rPr>
              <a:t>Photo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E8B24EE-E59E-4574-BF98-6B962956872A}"/>
              </a:ext>
            </a:extLst>
          </p:cNvPr>
          <p:cNvSpPr txBox="1"/>
          <p:nvPr/>
        </p:nvSpPr>
        <p:spPr>
          <a:xfrm>
            <a:off x="1332819" y="597055"/>
            <a:ext cx="164440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2400" b="1" dirty="0" smtClean="0">
                <a:solidFill>
                  <a:srgbClr val="000091"/>
                </a:solidFill>
                <a:latin typeface="Marianne" pitchFamily="50" charset="0"/>
              </a:rPr>
              <a:t>Rozenn</a:t>
            </a:r>
            <a:endParaRPr lang="fr-FR" sz="2400" b="1" dirty="0">
              <a:solidFill>
                <a:srgbClr val="000091"/>
              </a:solidFill>
              <a:latin typeface="Marianne" pitchFamily="50" charset="0"/>
            </a:endParaRPr>
          </a:p>
          <a:p>
            <a:pPr algn="just"/>
            <a:r>
              <a:rPr lang="fr-FR" sz="2400" b="1" dirty="0" err="1" smtClean="0">
                <a:solidFill>
                  <a:srgbClr val="000091"/>
                </a:solidFill>
                <a:latin typeface="Marianne" pitchFamily="50" charset="0"/>
              </a:rPr>
              <a:t>Castellier</a:t>
            </a:r>
            <a:endParaRPr lang="fr-FR" sz="2400" b="1" dirty="0">
              <a:solidFill>
                <a:srgbClr val="000091"/>
              </a:solidFill>
              <a:latin typeface="Marianne" pitchFamily="50" charset="0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5266CA1-F1F1-4160-9911-F278C10C6E6A}"/>
              </a:ext>
            </a:extLst>
          </p:cNvPr>
          <p:cNvSpPr txBox="1"/>
          <p:nvPr/>
        </p:nvSpPr>
        <p:spPr>
          <a:xfrm>
            <a:off x="2977223" y="540896"/>
            <a:ext cx="391976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1600" b="1" dirty="0">
                <a:solidFill>
                  <a:srgbClr val="FF0000"/>
                </a:solidFill>
                <a:latin typeface="Marianne" pitchFamily="50" charset="0"/>
              </a:rPr>
              <a:t>Contacts :</a:t>
            </a:r>
          </a:p>
          <a:p>
            <a:pPr algn="just"/>
            <a:r>
              <a:rPr lang="fr-FR" sz="1400" b="1" dirty="0">
                <a:solidFill>
                  <a:srgbClr val="000091"/>
                </a:solidFill>
                <a:latin typeface="Marianne" pitchFamily="50" charset="0"/>
              </a:rPr>
              <a:t>Adresse e-mail </a:t>
            </a:r>
            <a:r>
              <a:rPr lang="fr-FR" sz="1400" b="1" dirty="0" err="1">
                <a:solidFill>
                  <a:srgbClr val="000091"/>
                </a:solidFill>
                <a:latin typeface="Marianne" pitchFamily="50" charset="0"/>
              </a:rPr>
              <a:t>CnFS</a:t>
            </a:r>
            <a:r>
              <a:rPr lang="fr-FR" sz="1400" b="1" dirty="0">
                <a:solidFill>
                  <a:srgbClr val="000091"/>
                </a:solidFill>
                <a:latin typeface="Marianne" pitchFamily="50" charset="0"/>
              </a:rPr>
              <a:t> </a:t>
            </a:r>
            <a:r>
              <a:rPr lang="fr-FR" sz="1400" b="1" dirty="0" smtClean="0">
                <a:solidFill>
                  <a:srgbClr val="000091"/>
                </a:solidFill>
                <a:latin typeface="Marianne" pitchFamily="50" charset="0"/>
              </a:rPr>
              <a:t>:</a:t>
            </a:r>
          </a:p>
          <a:p>
            <a:pPr algn="just"/>
            <a:r>
              <a:rPr lang="fr-FR" sz="1400" b="1" dirty="0" smtClean="0">
                <a:latin typeface="Marianne" pitchFamily="50" charset="0"/>
              </a:rPr>
              <a:t>r.castellier@rennesmetropole.fr</a:t>
            </a:r>
            <a:endParaRPr lang="fr-FR" sz="1400" b="1" dirty="0">
              <a:latin typeface="Marianne" pitchFamily="50" charset="0"/>
            </a:endParaRPr>
          </a:p>
          <a:p>
            <a:pPr algn="just"/>
            <a:r>
              <a:rPr lang="fr-FR" sz="1400" b="1" dirty="0">
                <a:solidFill>
                  <a:srgbClr val="000091"/>
                </a:solidFill>
                <a:latin typeface="Marianne" pitchFamily="50" charset="0"/>
              </a:rPr>
              <a:t>Téléphone professionnel </a:t>
            </a:r>
            <a:r>
              <a:rPr lang="fr-FR" sz="1400" b="1" dirty="0" smtClean="0">
                <a:solidFill>
                  <a:srgbClr val="000091"/>
                </a:solidFill>
                <a:latin typeface="Marianne" pitchFamily="50" charset="0"/>
              </a:rPr>
              <a:t>: </a:t>
            </a:r>
            <a:r>
              <a:rPr lang="fr-FR" sz="1400" b="1" dirty="0" smtClean="0">
                <a:latin typeface="Marianne" pitchFamily="50" charset="0"/>
              </a:rPr>
              <a:t>06 68 61 28 69</a:t>
            </a:r>
            <a:endParaRPr lang="fr-FR" sz="1400" b="1" dirty="0">
              <a:latin typeface="Marianne" pitchFamily="50" charset="0"/>
            </a:endParaRPr>
          </a:p>
          <a:p>
            <a:pPr algn="just"/>
            <a:r>
              <a:rPr lang="fr-FR" sz="1400" b="1" dirty="0">
                <a:solidFill>
                  <a:srgbClr val="000091"/>
                </a:solidFill>
                <a:latin typeface="Marianne" pitchFamily="50" charset="0"/>
              </a:rPr>
              <a:t>Id Mattermost :</a:t>
            </a:r>
          </a:p>
        </p:txBody>
      </p:sp>
      <p:sp>
        <p:nvSpPr>
          <p:cNvPr id="14" name="Sous-titre 6">
            <a:extLst>
              <a:ext uri="{FF2B5EF4-FFF2-40B4-BE49-F238E27FC236}">
                <a16:creationId xmlns:a16="http://schemas.microsoft.com/office/drawing/2014/main" id="{24A634DD-755A-4904-A0F9-D9D091AE8ABC}"/>
              </a:ext>
            </a:extLst>
          </p:cNvPr>
          <p:cNvSpPr txBox="1">
            <a:spLocks/>
          </p:cNvSpPr>
          <p:nvPr/>
        </p:nvSpPr>
        <p:spPr>
          <a:xfrm>
            <a:off x="59677" y="2223956"/>
            <a:ext cx="12132324" cy="418580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fr-FR" sz="1600" b="1" dirty="0">
                <a:solidFill>
                  <a:srgbClr val="FF0000"/>
                </a:solidFill>
                <a:latin typeface="Marianne" pitchFamily="50" charset="0"/>
              </a:rPr>
              <a:t>A propos de mes actions quotidiennes :</a:t>
            </a:r>
          </a:p>
          <a:p>
            <a:pPr algn="just"/>
            <a:r>
              <a:rPr lang="fr-FR" sz="1400" b="1" dirty="0">
                <a:solidFill>
                  <a:srgbClr val="000091"/>
                </a:solidFill>
                <a:latin typeface="Marianne" pitchFamily="50" charset="0"/>
              </a:rPr>
              <a:t>Quel type de public j’accompagne ? </a:t>
            </a:r>
            <a:r>
              <a:rPr lang="fr-FR" sz="1400" b="1" dirty="0" smtClean="0">
                <a:latin typeface="Marianne" pitchFamily="50" charset="0"/>
              </a:rPr>
              <a:t>Les habitants des communes de Rennes Métropole</a:t>
            </a:r>
            <a:endParaRPr lang="fr-FR" sz="1400" b="1" dirty="0">
              <a:latin typeface="Marianne" pitchFamily="50" charset="0"/>
            </a:endParaRPr>
          </a:p>
          <a:p>
            <a:pPr algn="just"/>
            <a:r>
              <a:rPr lang="fr-FR" sz="1400" b="1" dirty="0">
                <a:solidFill>
                  <a:srgbClr val="000091"/>
                </a:solidFill>
                <a:latin typeface="Marianne" pitchFamily="50" charset="0"/>
              </a:rPr>
              <a:t>Quel type d’ateliers et d’accompagnements est-ce que je mets en place </a:t>
            </a:r>
            <a:r>
              <a:rPr lang="fr-FR" sz="1400" b="1" dirty="0" smtClean="0">
                <a:solidFill>
                  <a:srgbClr val="000091"/>
                </a:solidFill>
                <a:latin typeface="Marianne" pitchFamily="50" charset="0"/>
              </a:rPr>
              <a:t>? </a:t>
            </a:r>
            <a:r>
              <a:rPr lang="fr-FR" sz="1400" b="1" dirty="0" smtClean="0">
                <a:latin typeface="Marianne" pitchFamily="50" charset="0"/>
              </a:rPr>
              <a:t>En cours de réflexion</a:t>
            </a:r>
            <a:endParaRPr lang="fr-FR" sz="1400" b="1" dirty="0">
              <a:latin typeface="Marianne" pitchFamily="50" charset="0"/>
            </a:endParaRPr>
          </a:p>
          <a:p>
            <a:pPr algn="just"/>
            <a:r>
              <a:rPr lang="fr-FR" sz="1400" b="1" dirty="0">
                <a:solidFill>
                  <a:srgbClr val="000091"/>
                </a:solidFill>
                <a:latin typeface="Marianne" pitchFamily="50" charset="0"/>
              </a:rPr>
              <a:t>Quels sont les acteurs ou partenaire avec qui je travaille </a:t>
            </a:r>
            <a:r>
              <a:rPr lang="fr-FR" sz="1400" b="1" dirty="0" smtClean="0">
                <a:solidFill>
                  <a:srgbClr val="000091"/>
                </a:solidFill>
                <a:latin typeface="Marianne" pitchFamily="50" charset="0"/>
              </a:rPr>
              <a:t>? </a:t>
            </a:r>
            <a:r>
              <a:rPr lang="fr-FR" sz="1400" b="1" dirty="0" smtClean="0">
                <a:latin typeface="Marianne" pitchFamily="50" charset="0"/>
              </a:rPr>
              <a:t>Les agents des communes (accueil, CCAS, Médiathèque, PAE, associations…)</a:t>
            </a:r>
            <a:endParaRPr lang="fr-FR" sz="1400" b="1" dirty="0">
              <a:latin typeface="Marianne" pitchFamily="50" charset="0"/>
            </a:endParaRPr>
          </a:p>
          <a:p>
            <a:pPr algn="just"/>
            <a:endParaRPr lang="fr-FR" sz="1400" b="1" dirty="0">
              <a:solidFill>
                <a:srgbClr val="000091"/>
              </a:solidFill>
              <a:latin typeface="Marianne" pitchFamily="50" charset="0"/>
            </a:endParaRPr>
          </a:p>
          <a:p>
            <a:pPr algn="just"/>
            <a:r>
              <a:rPr lang="fr-FR" sz="1400" i="1" dirty="0">
                <a:latin typeface="Marianne" pitchFamily="50" charset="0"/>
              </a:rPr>
              <a:t>(Merci de joindre un exemple de programme d’une semaine type</a:t>
            </a:r>
            <a:r>
              <a:rPr lang="fr-FR" sz="1400" i="1" dirty="0" smtClean="0">
                <a:latin typeface="Marianne" pitchFamily="50" charset="0"/>
              </a:rPr>
              <a:t>)</a:t>
            </a:r>
            <a:r>
              <a:rPr lang="fr-FR" sz="1400" dirty="0">
                <a:latin typeface="Marianne" pitchFamily="50" charset="0"/>
              </a:rPr>
              <a:t> </a:t>
            </a:r>
            <a:endParaRPr lang="fr-FR" sz="1400" dirty="0" smtClean="0">
              <a:latin typeface="Marianne" pitchFamily="50" charset="0"/>
            </a:endParaRPr>
          </a:p>
          <a:p>
            <a:pPr algn="just"/>
            <a:r>
              <a:rPr lang="fr-FR" sz="1400" dirty="0" smtClean="0">
                <a:latin typeface="Marianne" pitchFamily="50" charset="0"/>
              </a:rPr>
              <a:t>Actuellement </a:t>
            </a:r>
            <a:r>
              <a:rPr lang="fr-FR" sz="1400" dirty="0">
                <a:latin typeface="Marianne" pitchFamily="50" charset="0"/>
              </a:rPr>
              <a:t>en formation</a:t>
            </a:r>
          </a:p>
          <a:p>
            <a:pPr algn="just"/>
            <a:endParaRPr lang="fr-FR" sz="1400" b="1" dirty="0">
              <a:solidFill>
                <a:srgbClr val="000091"/>
              </a:solidFill>
              <a:latin typeface="Marianne" pitchFamily="50" charset="0"/>
            </a:endParaRPr>
          </a:p>
          <a:p>
            <a:pPr algn="just"/>
            <a:endParaRPr lang="fr-FR" sz="1400" b="1" dirty="0">
              <a:solidFill>
                <a:srgbClr val="000091"/>
              </a:solidFill>
              <a:latin typeface="Marianne" pitchFamily="50" charset="0"/>
            </a:endParaRPr>
          </a:p>
          <a:p>
            <a:pPr algn="just"/>
            <a:r>
              <a:rPr lang="fr-FR" sz="1600" b="1" dirty="0">
                <a:solidFill>
                  <a:srgbClr val="FF0000"/>
                </a:solidFill>
                <a:latin typeface="Marianne" pitchFamily="50" charset="0"/>
              </a:rPr>
              <a:t>Coordination des CnFS :</a:t>
            </a:r>
          </a:p>
          <a:p>
            <a:pPr algn="just"/>
            <a:r>
              <a:rPr lang="fr-FR" sz="1400" b="1" dirty="0">
                <a:solidFill>
                  <a:srgbClr val="000091"/>
                </a:solidFill>
                <a:latin typeface="Marianne" pitchFamily="50" charset="0"/>
              </a:rPr>
              <a:t>Quel réseau est-ce que je coordonne ? </a:t>
            </a:r>
            <a:r>
              <a:rPr lang="fr-FR" sz="1400" b="1" dirty="0" smtClean="0">
                <a:latin typeface="Marianne" pitchFamily="50" charset="0"/>
              </a:rPr>
              <a:t>L’intervention des </a:t>
            </a:r>
            <a:r>
              <a:rPr lang="fr-FR" sz="1400" b="1" dirty="0" err="1" smtClean="0">
                <a:latin typeface="Marianne" pitchFamily="50" charset="0"/>
              </a:rPr>
              <a:t>CnFS</a:t>
            </a:r>
            <a:r>
              <a:rPr lang="fr-FR" sz="1400" b="1" dirty="0" smtClean="0">
                <a:latin typeface="Marianne" pitchFamily="50" charset="0"/>
              </a:rPr>
              <a:t> sur les 42 communes de Rennes métropole (Hors Rennes)</a:t>
            </a:r>
            <a:endParaRPr lang="fr-FR" sz="1400" b="1" dirty="0">
              <a:latin typeface="Marianne" pitchFamily="50" charset="0"/>
            </a:endParaRPr>
          </a:p>
          <a:p>
            <a:pPr algn="just"/>
            <a:r>
              <a:rPr lang="fr-FR" sz="1400" b="1" dirty="0">
                <a:solidFill>
                  <a:srgbClr val="000091"/>
                </a:solidFill>
                <a:latin typeface="Marianne" pitchFamily="50" charset="0"/>
              </a:rPr>
              <a:t>Combien de CnFS y-a-t-il le réseau </a:t>
            </a:r>
            <a:r>
              <a:rPr lang="fr-FR" sz="1400" b="1" dirty="0" smtClean="0">
                <a:solidFill>
                  <a:srgbClr val="000091"/>
                </a:solidFill>
                <a:latin typeface="Marianne" pitchFamily="50" charset="0"/>
              </a:rPr>
              <a:t>? </a:t>
            </a:r>
            <a:r>
              <a:rPr lang="fr-FR" sz="1400" b="1" dirty="0" smtClean="0">
                <a:latin typeface="Marianne" pitchFamily="50" charset="0"/>
              </a:rPr>
              <a:t>4</a:t>
            </a:r>
            <a:r>
              <a:rPr lang="fr-FR" sz="1400" b="1" dirty="0" smtClean="0">
                <a:solidFill>
                  <a:srgbClr val="000091"/>
                </a:solidFill>
                <a:latin typeface="Marianne" pitchFamily="50" charset="0"/>
              </a:rPr>
              <a:t> </a:t>
            </a:r>
            <a:endParaRPr lang="fr-FR" sz="1400" b="1" dirty="0">
              <a:solidFill>
                <a:srgbClr val="000091"/>
              </a:solidFill>
              <a:latin typeface="Marianne" pitchFamily="50" charset="0"/>
            </a:endParaRPr>
          </a:p>
          <a:p>
            <a:pPr algn="just"/>
            <a:r>
              <a:rPr lang="fr-FR" sz="1400" b="1" dirty="0">
                <a:solidFill>
                  <a:srgbClr val="000091"/>
                </a:solidFill>
                <a:latin typeface="Marianne" pitchFamily="50" charset="0"/>
              </a:rPr>
              <a:t>Comment est abordée la coordination de mon réseau ? (en relation avec qui ? Autorité locale, N+1, tête de réseau</a:t>
            </a:r>
            <a:r>
              <a:rPr lang="fr-FR" sz="1400" b="1" dirty="0" smtClean="0">
                <a:solidFill>
                  <a:srgbClr val="000091"/>
                </a:solidFill>
                <a:latin typeface="Marianne" pitchFamily="50" charset="0"/>
              </a:rPr>
              <a:t>) </a:t>
            </a:r>
            <a:r>
              <a:rPr lang="fr-FR" sz="1400" b="1" dirty="0" smtClean="0">
                <a:latin typeface="Marianne" pitchFamily="50" charset="0"/>
              </a:rPr>
              <a:t>En cours de réflexion</a:t>
            </a:r>
            <a:endParaRPr lang="fr-FR" sz="1400" b="1" dirty="0">
              <a:latin typeface="Marianne" pitchFamily="50" charset="0"/>
            </a:endParaRPr>
          </a:p>
          <a:p>
            <a:pPr algn="just"/>
            <a:endParaRPr lang="fr-FR" sz="1400" i="1" dirty="0">
              <a:latin typeface="Marianne" pitchFamily="50" charset="0"/>
            </a:endParaRPr>
          </a:p>
          <a:p>
            <a:pPr algn="just"/>
            <a:r>
              <a:rPr lang="fr-FR" sz="1400" i="1" dirty="0">
                <a:latin typeface="Marianne" pitchFamily="50" charset="0"/>
              </a:rPr>
              <a:t>(Merci de joindre un listing des CnFS que vous coordonnez) </a:t>
            </a:r>
          </a:p>
          <a:p>
            <a:pPr algn="just"/>
            <a:endParaRPr lang="fr-FR" sz="1400" b="1" dirty="0">
              <a:solidFill>
                <a:srgbClr val="000091"/>
              </a:solidFill>
              <a:latin typeface="Marianne" pitchFamily="50" charset="0"/>
            </a:endParaRPr>
          </a:p>
          <a:p>
            <a:pPr algn="just"/>
            <a:r>
              <a:rPr lang="fr-FR" sz="1400" b="1" dirty="0" smtClean="0">
                <a:latin typeface="Marianne" pitchFamily="50" charset="0"/>
              </a:rPr>
              <a:t>Martin </a:t>
            </a:r>
            <a:r>
              <a:rPr lang="fr-FR" sz="1400" b="1" dirty="0" err="1" smtClean="0">
                <a:latin typeface="Marianne" pitchFamily="50" charset="0"/>
              </a:rPr>
              <a:t>Clarissou</a:t>
            </a:r>
            <a:r>
              <a:rPr lang="fr-FR" sz="1400" b="1" dirty="0" smtClean="0">
                <a:latin typeface="Marianne" pitchFamily="50" charset="0"/>
              </a:rPr>
              <a:t> - </a:t>
            </a:r>
            <a:r>
              <a:rPr lang="fr-FR" sz="1400" b="1" dirty="0" smtClean="0">
                <a:latin typeface="Marianne" pitchFamily="50" charset="0"/>
              </a:rPr>
              <a:t>Nathalie </a:t>
            </a:r>
            <a:r>
              <a:rPr lang="fr-FR" sz="1400" b="1" dirty="0" err="1" smtClean="0">
                <a:latin typeface="Marianne" pitchFamily="50" charset="0"/>
              </a:rPr>
              <a:t>Gaulier</a:t>
            </a:r>
            <a:r>
              <a:rPr lang="fr-FR" sz="1400" b="1" dirty="0" smtClean="0">
                <a:latin typeface="Marianne" pitchFamily="50" charset="0"/>
              </a:rPr>
              <a:t> - </a:t>
            </a:r>
            <a:r>
              <a:rPr lang="fr-FR" sz="1400" b="1" dirty="0" smtClean="0">
                <a:latin typeface="Marianne" pitchFamily="50" charset="0"/>
              </a:rPr>
              <a:t>Marjolaine Rousseau - </a:t>
            </a:r>
            <a:r>
              <a:rPr lang="fr-FR" sz="1400" b="1" dirty="0" smtClean="0">
                <a:latin typeface="Marianne" pitchFamily="50" charset="0"/>
              </a:rPr>
              <a:t>Quentin Pignon (recrutés 22 octobre 2021)</a:t>
            </a:r>
            <a:endParaRPr lang="fr-FR" sz="1400" b="1" dirty="0">
              <a:latin typeface="Marianne" pitchFamily="50" charset="0"/>
            </a:endParaRPr>
          </a:p>
          <a:p>
            <a:pPr algn="just"/>
            <a:endParaRPr lang="fr-FR" sz="1600" b="1" dirty="0">
              <a:solidFill>
                <a:srgbClr val="000091"/>
              </a:solidFill>
              <a:latin typeface="Marianne" pitchFamily="50" charset="0"/>
            </a:endParaRPr>
          </a:p>
          <a:p>
            <a:pPr algn="just"/>
            <a:endParaRPr lang="fr-FR" sz="1600" b="1" dirty="0">
              <a:solidFill>
                <a:srgbClr val="000091"/>
              </a:solidFill>
              <a:latin typeface="Marianne" pitchFamily="50" charset="0"/>
            </a:endParaRPr>
          </a:p>
          <a:p>
            <a:pPr algn="just"/>
            <a:endParaRPr lang="fr-FR" sz="1600" b="1" dirty="0">
              <a:solidFill>
                <a:srgbClr val="000091"/>
              </a:solidFill>
              <a:latin typeface="Marianne" pitchFamily="50" charset="0"/>
            </a:endParaRPr>
          </a:p>
          <a:p>
            <a:pPr algn="just"/>
            <a:endParaRPr lang="fr-FR" sz="1600" b="1" dirty="0">
              <a:solidFill>
                <a:srgbClr val="000091"/>
              </a:solidFill>
              <a:latin typeface="Marianne" pitchFamily="50" charset="0"/>
            </a:endParaRPr>
          </a:p>
          <a:p>
            <a:pPr algn="just"/>
            <a:endParaRPr lang="fr-FR" sz="1600" b="1" dirty="0">
              <a:solidFill>
                <a:srgbClr val="000091"/>
              </a:solidFill>
              <a:latin typeface="Marianne" pitchFamily="50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2710"/>
            <a:ext cx="1332819" cy="1337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39303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211</Words>
  <Application>Microsoft Office PowerPoint</Application>
  <PresentationFormat>Grand écran</PresentationFormat>
  <Paragraphs>37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Marianne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Benallal, Reyan</dc:creator>
  <cp:lastModifiedBy>CASTELLIER Rozenn</cp:lastModifiedBy>
  <cp:revision>12</cp:revision>
  <dcterms:created xsi:type="dcterms:W3CDTF">2021-10-11T09:05:06Z</dcterms:created>
  <dcterms:modified xsi:type="dcterms:W3CDTF">2021-10-20T12:44:14Z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387ec98-8aff-418c-9455-dc857e1ea7dc_Enabled">
    <vt:lpwstr>true</vt:lpwstr>
  </property>
  <property fmtid="{D5CDD505-2E9C-101B-9397-08002B2CF9AE}" pid="3" name="MSIP_Label_1387ec98-8aff-418c-9455-dc857e1ea7dc_SetDate">
    <vt:lpwstr>2021-10-19T08:45:02Z</vt:lpwstr>
  </property>
  <property fmtid="{D5CDD505-2E9C-101B-9397-08002B2CF9AE}" pid="4" name="MSIP_Label_1387ec98-8aff-418c-9455-dc857e1ea7dc_Method">
    <vt:lpwstr>Standard</vt:lpwstr>
  </property>
  <property fmtid="{D5CDD505-2E9C-101B-9397-08002B2CF9AE}" pid="5" name="MSIP_Label_1387ec98-8aff-418c-9455-dc857e1ea7dc_Name">
    <vt:lpwstr>1387ec98-8aff-418c-9455-dc857e1ea7dc</vt:lpwstr>
  </property>
  <property fmtid="{D5CDD505-2E9C-101B-9397-08002B2CF9AE}" pid="6" name="MSIP_Label_1387ec98-8aff-418c-9455-dc857e1ea7dc_SiteId">
    <vt:lpwstr>6eab6365-8194-49c6-a4d0-e2d1a0fbeb74</vt:lpwstr>
  </property>
  <property fmtid="{D5CDD505-2E9C-101B-9397-08002B2CF9AE}" pid="7" name="MSIP_Label_1387ec98-8aff-418c-9455-dc857e1ea7dc_ActionId">
    <vt:lpwstr>eedd15f6-97ca-4b47-b2b6-e96acad51aba</vt:lpwstr>
  </property>
  <property fmtid="{D5CDD505-2E9C-101B-9397-08002B2CF9AE}" pid="8" name="MSIP_Label_1387ec98-8aff-418c-9455-dc857e1ea7dc_ContentBits">
    <vt:lpwstr>2</vt:lpwstr>
  </property>
</Properties>
</file>